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72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20745-D2D2-4200-95BC-84895A18F7D3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6EFA-AC99-4443-A8B4-D159DAD51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3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C6EFA-AC99-4443-A8B4-D159DAD518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3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C6EFA-AC99-4443-A8B4-D159DAD518F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30425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Ознакомление с результатами ЕГЭ, порядок подачи апелляций, работа конфликтной комиссии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157192"/>
            <a:ext cx="4176464" cy="1368152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Смирнова Ирина Александровна, 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главный специалист отдела методического обеспечения и анализа результатов ГИА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923452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2051" y="188640"/>
            <a:ext cx="7789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Министерство образования, науки и молодежи Республики Крым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ГКУ «Центр оценки и мониторинга качества образования»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428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4227" y="116632"/>
            <a:ext cx="9238715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Порядок ознакомления с  результатами ЕГЭ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1728192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9807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РЦОИ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357754" y="1826505"/>
            <a:ext cx="302433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90" y="1163513"/>
            <a:ext cx="2511368" cy="1977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2120" y="980728"/>
            <a:ext cx="29523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 Narrow" pitchFamily="34" charset="0"/>
              </a:rPr>
              <a:t>ГЭК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(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утверждает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в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течение 1 рабочего дня со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      дня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поступления в </a:t>
            </a:r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ГЭК)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latin typeface="Arial Narrow" pitchFamily="34" charset="0"/>
              </a:rPr>
              <a:t> 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153472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Результаты ЕГЭ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0800000">
            <a:off x="5967915" y="3414296"/>
            <a:ext cx="2309280" cy="792088"/>
          </a:xfrm>
          <a:prstGeom prst="bentArrow">
            <a:avLst>
              <a:gd name="adj1" fmla="val 22312"/>
              <a:gd name="adj2" fmla="val 24257"/>
              <a:gd name="adj3" fmla="val 34052"/>
              <a:gd name="adj4" fmla="val 27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311890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Утвержденные результаты ЕГЭ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46244"/>
            <a:ext cx="1800200" cy="17281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09982" y="2749570"/>
            <a:ext cx="84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РЦОИ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7904" y="45811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По защищенным каналам связи не позднее 3 рабочих дней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1467158">
            <a:off x="3748454" y="3277488"/>
            <a:ext cx="648072" cy="202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5237185">
            <a:off x="3453742" y="3085961"/>
            <a:ext cx="216024" cy="1534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116142">
            <a:off x="3747834" y="4148727"/>
            <a:ext cx="648072" cy="202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45" y="2672501"/>
            <a:ext cx="912359" cy="9644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30" y="3314592"/>
            <a:ext cx="912359" cy="96443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78" y="3847373"/>
            <a:ext cx="912359" cy="96443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11759" y="2807744"/>
            <a:ext cx="834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Narrow" pitchFamily="34" charset="0"/>
              </a:rPr>
              <a:t>МОУО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75656" y="3413569"/>
            <a:ext cx="833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Narrow" pitchFamily="34" charset="0"/>
              </a:rPr>
              <a:t>МОУО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95736" y="43295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Narrow" pitchFamily="34" charset="0"/>
              </a:rPr>
              <a:t>МОУО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1331639" y="3724027"/>
            <a:ext cx="4377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40653"/>
            <a:ext cx="1152126" cy="770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7504" y="3118902"/>
            <a:ext cx="11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Школы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537321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Датой официального объявления результатов ЕГЭ по каждому предмету считается день, следующий за днем получения МОУО результатов, утвержденных ГЭК</a:t>
            </a:r>
            <a:endParaRPr lang="ru-RU" sz="2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5"/>
            <a:ext cx="8964488" cy="84812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Сервис предварительного просмотра результатов ЕГЭ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 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1345"/>
            <a:ext cx="2002561" cy="25362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31640" y="2780928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check.ege.edu.ru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4725144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Данный сервис дает возможность участникам ЕГЭ как ознакомиться с предварительными результатами экзаменов, так и просмотреть свои бланки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4227" y="116632"/>
            <a:ext cx="9238715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Подача апелляций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 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28"/>
          <a:stretch/>
        </p:blipFill>
        <p:spPr>
          <a:xfrm>
            <a:off x="3131840" y="1380838"/>
            <a:ext cx="2664296" cy="282981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19404" r="55473" b="8383"/>
          <a:stretch/>
        </p:blipFill>
        <p:spPr bwMode="auto">
          <a:xfrm>
            <a:off x="416381" y="1359878"/>
            <a:ext cx="2931483" cy="4510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19124" r="63755" b="13417"/>
          <a:stretch/>
        </p:blipFill>
        <p:spPr bwMode="auto">
          <a:xfrm>
            <a:off x="5652120" y="1366669"/>
            <a:ext cx="2952328" cy="4510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528" y="6926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О нарушении установленного порядка ГИА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0112" y="76470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О несогласии с выставленными баллами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60212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Форма ППЭ-02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Форма 1-АП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6"/>
            <a:ext cx="9144000" cy="68605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5"/>
            <a:ext cx="8964488" cy="84812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Подача апелляции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нарушении установленного порядка ГИА </a:t>
            </a:r>
            <a:r>
              <a:rPr lang="ru-RU" sz="2400" b="1" dirty="0">
                <a:latin typeface="Bookman Old Style" pitchFamily="18" charset="0"/>
              </a:rPr>
              <a:t/>
            </a:r>
            <a:br>
              <a:rPr lang="ru-RU" sz="2400" b="1" dirty="0">
                <a:latin typeface="Bookman Old Style" pitchFamily="18" charset="0"/>
              </a:rPr>
            </a:b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 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035596"/>
            <a:ext cx="4536504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074" y="1628800"/>
            <a:ext cx="951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 Narrow" pitchFamily="34" charset="0"/>
              </a:rPr>
              <a:t>Участник ЕГЭ</a:t>
            </a:r>
            <a:endParaRPr lang="ru-RU" sz="1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1858" y="1772816"/>
            <a:ext cx="88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 Narrow" pitchFamily="34" charset="0"/>
              </a:rPr>
              <a:t>Член ГЭК</a:t>
            </a:r>
            <a:endParaRPr lang="ru-RU" sz="1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Arial Narrow" pitchFamily="34" charset="0"/>
              </a:rPr>
              <a:t>Не покидая ППЭ</a:t>
            </a:r>
            <a:endParaRPr lang="ru-RU" b="1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16744" y="2852936"/>
            <a:ext cx="176419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" t="10370" r="5675" b="11614"/>
          <a:stretch/>
        </p:blipFill>
        <p:spPr>
          <a:xfrm>
            <a:off x="5424781" y="2090465"/>
            <a:ext cx="2387579" cy="17862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175964">
            <a:off x="5466205" y="2530144"/>
            <a:ext cx="100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itchFamily="34" charset="0"/>
              </a:rPr>
              <a:t>Заявление по форме ППЭ-02</a:t>
            </a:r>
            <a:endParaRPr lang="ru-RU" sz="1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7" y="2564904"/>
            <a:ext cx="2077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Narrow" pitchFamily="34" charset="0"/>
              </a:rPr>
              <a:t>в</a:t>
            </a:r>
            <a:r>
              <a:rPr lang="ru-RU" sz="1600" b="1" dirty="0" smtClean="0">
                <a:latin typeface="Arial Narrow" pitchFamily="34" charset="0"/>
              </a:rPr>
              <a:t> 2-х экземплярах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6651" y="1813467"/>
            <a:ext cx="148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Участник ЕГЭ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88" y="2655776"/>
            <a:ext cx="324036" cy="485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075" y="4550271"/>
            <a:ext cx="1903065" cy="19030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7302">
            <a:off x="696057" y="5182809"/>
            <a:ext cx="324036" cy="4851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9512" y="4077072"/>
            <a:ext cx="20522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Член ГЭК </a:t>
            </a:r>
            <a:r>
              <a:rPr lang="ru-RU" sz="1400" b="1" dirty="0" smtClean="0">
                <a:latin typeface="Arial Narrow" pitchFamily="34" charset="0"/>
              </a:rPr>
              <a:t>организовывает</a:t>
            </a:r>
          </a:p>
          <a:p>
            <a:r>
              <a:rPr lang="ru-RU" sz="1400" b="1" dirty="0" smtClean="0">
                <a:latin typeface="Arial Narrow" pitchFamily="34" charset="0"/>
              </a:rPr>
              <a:t>проверку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9672" y="4653136"/>
            <a:ext cx="132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itchFamily="34" charset="0"/>
              </a:rPr>
              <a:t>в</a:t>
            </a:r>
            <a:r>
              <a:rPr lang="ru-RU" b="1" dirty="0" smtClean="0">
                <a:latin typeface="Arial Narrow" pitchFamily="34" charset="0"/>
              </a:rPr>
              <a:t>месте с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 r="2933" b="3425"/>
          <a:stretch/>
        </p:blipFill>
        <p:spPr>
          <a:xfrm>
            <a:off x="2640496" y="4077071"/>
            <a:ext cx="2224821" cy="16889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55776" y="399978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  <a:latin typeface="Arial Narrow" pitchFamily="34" charset="0"/>
              </a:rPr>
              <a:t>т</a:t>
            </a:r>
            <a:r>
              <a:rPr lang="ru-RU" sz="1000" b="1" dirty="0" smtClean="0">
                <a:solidFill>
                  <a:srgbClr val="FF0000"/>
                </a:solidFill>
                <a:latin typeface="Arial Narrow" pitchFamily="34" charset="0"/>
              </a:rPr>
              <a:t>ех. специалист</a:t>
            </a:r>
            <a:endParaRPr lang="ru-RU" sz="1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9873" y="3876674"/>
            <a:ext cx="978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Arial Narrow" pitchFamily="34" charset="0"/>
              </a:rPr>
              <a:t>организатор</a:t>
            </a:r>
            <a:endParaRPr lang="ru-RU" sz="1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5976" y="3876674"/>
            <a:ext cx="924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  <a:latin typeface="Arial Narrow" pitchFamily="34" charset="0"/>
              </a:rPr>
              <a:t>м</a:t>
            </a:r>
            <a:r>
              <a:rPr lang="ru-RU" sz="1000" b="1" dirty="0" smtClean="0">
                <a:solidFill>
                  <a:srgbClr val="FF0000"/>
                </a:solidFill>
                <a:latin typeface="Arial Narrow" pitchFamily="34" charset="0"/>
              </a:rPr>
              <a:t>ед. работник</a:t>
            </a:r>
            <a:endParaRPr lang="ru-RU" sz="1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4782456" y="5125834"/>
            <a:ext cx="64232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21433" r="59547" b="21591"/>
          <a:stretch/>
        </p:blipFill>
        <p:spPr bwMode="auto">
          <a:xfrm>
            <a:off x="5515143" y="4444612"/>
            <a:ext cx="1613141" cy="2152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424782" y="3876674"/>
            <a:ext cx="181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Заключение по форме 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ППЭ-03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7812361" y="2983569"/>
            <a:ext cx="1398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Член ГЭК </a:t>
            </a:r>
            <a:r>
              <a:rPr lang="ru-RU" sz="1600" b="1" dirty="0" smtClean="0">
                <a:latin typeface="Arial Narrow" pitchFamily="34" charset="0"/>
              </a:rPr>
              <a:t>в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 КК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t="23756" r="4638" b="4652"/>
          <a:stretch/>
        </p:blipFill>
        <p:spPr>
          <a:xfrm>
            <a:off x="7601309" y="3429811"/>
            <a:ext cx="1542691" cy="1294522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/>
        </p:nvCxnSpPr>
        <p:spPr>
          <a:xfrm>
            <a:off x="6546651" y="3356992"/>
            <a:ext cx="1265710" cy="43204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876256" y="4138284"/>
            <a:ext cx="1008112" cy="73837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2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3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Подача апелляции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 несогласии с выставленными баллами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 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8541" y="1352660"/>
            <a:ext cx="2016224" cy="2016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6361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Arial Narrow" pitchFamily="34" charset="0"/>
              </a:rPr>
              <a:t>А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пеллянт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331640" y="2132856"/>
            <a:ext cx="936104" cy="227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85571" y="1380838"/>
            <a:ext cx="198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Школа / управление образования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72347" y="2149734"/>
            <a:ext cx="936104" cy="227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19124" r="63755" b="13417"/>
          <a:stretch/>
        </p:blipFill>
        <p:spPr bwMode="auto">
          <a:xfrm>
            <a:off x="5292080" y="1503948"/>
            <a:ext cx="1224136" cy="1596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32040" y="98072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Форма 1-АП (2 экземпляра)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2482467">
            <a:off x="6401118" y="2584353"/>
            <a:ext cx="1483213" cy="211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71" y="1882353"/>
            <a:ext cx="1926390" cy="93279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26190"/>
            <a:ext cx="2441366" cy="218698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142724" y="3919683"/>
            <a:ext cx="102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 Narrow" pitchFamily="34" charset="0"/>
              </a:rPr>
              <a:t>Заявление по форме 1-АП</a:t>
            </a:r>
            <a:endParaRPr lang="ru-RU" sz="1000" b="1" dirty="0"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08304" y="2120601"/>
            <a:ext cx="1835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Руководитель либо уполномоченное им лицо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9632" y="1688069"/>
            <a:ext cx="102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itchFamily="34" charset="0"/>
              </a:rPr>
              <a:t>в</a:t>
            </a:r>
            <a:r>
              <a:rPr lang="ru-RU" sz="1200" b="1" dirty="0" smtClean="0">
                <a:latin typeface="Arial Narrow" pitchFamily="34" charset="0"/>
              </a:rPr>
              <a:t> течение 2-х дней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9729195">
            <a:off x="5719421" y="4368599"/>
            <a:ext cx="1429345" cy="276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7" b="4652"/>
          <a:stretch/>
        </p:blipFill>
        <p:spPr>
          <a:xfrm>
            <a:off x="2777787" y="3375827"/>
            <a:ext cx="2901702" cy="2228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31840" y="325992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Конфликтная комиссия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3567699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Формирует график рассмотрения апелляций (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дата, время, место</a:t>
            </a:r>
            <a:r>
              <a:rPr lang="ru-RU" b="1" dirty="0" smtClean="0">
                <a:latin typeface="Arial Narrow" pitchFamily="34" charset="0"/>
              </a:rPr>
              <a:t>)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1691680" y="4629267"/>
            <a:ext cx="1086107" cy="227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7"/>
            <a:ext cx="8964488" cy="92013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Порядок рассмотрения апелляций и оповещение о результатах заседания конфликтной комиссии (КК)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 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7" b="4652"/>
          <a:stretch/>
        </p:blipFill>
        <p:spPr>
          <a:xfrm>
            <a:off x="2869121" y="1717011"/>
            <a:ext cx="2901702" cy="2228850"/>
          </a:xfrm>
          <a:prstGeom prst="rect">
            <a:avLst/>
          </a:prstGeom>
        </p:spPr>
      </p:pic>
      <p:sp>
        <p:nvSpPr>
          <p:cNvPr id="3" name="Стрелка влево 2"/>
          <p:cNvSpPr/>
          <p:nvPr/>
        </p:nvSpPr>
        <p:spPr>
          <a:xfrm rot="875440">
            <a:off x="1414523" y="2375524"/>
            <a:ext cx="1575421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868062">
            <a:off x="1661569" y="1871542"/>
            <a:ext cx="1369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2 дня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9593234">
            <a:off x="5725614" y="2222429"/>
            <a:ext cx="1575421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20402053">
            <a:off x="5544671" y="1729620"/>
            <a:ext cx="1305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4 дня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77281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Апелляция о нарушении порядка ГИА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184482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Апелляция о несогласии с выставленными баллами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3929658"/>
            <a:ext cx="8208912" cy="795486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392965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Рассмотрение апелляций может осуществляться в присутствии апеллянтов и/или их родителей (законных представителей)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по их желанию</a:t>
            </a:r>
            <a:endParaRPr lang="ru-RU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840113" y="4850110"/>
            <a:ext cx="1224136" cy="451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4758258"/>
            <a:ext cx="2592289" cy="20154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87623" y="5301208"/>
            <a:ext cx="7344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Bookman Old Style" pitchFamily="18" charset="0"/>
              </a:rPr>
              <a:t>В случае удовлетворения апелляции осуществляется пересчет баллов </a:t>
            </a:r>
            <a:r>
              <a:rPr lang="ru-RU" sz="1600" b="1" dirty="0" smtClean="0">
                <a:latin typeface="Bookman Old Style" pitchFamily="18" charset="0"/>
              </a:rPr>
              <a:t>и их </a:t>
            </a:r>
            <a:r>
              <a:rPr lang="ru-RU" sz="1600" b="1" dirty="0">
                <a:latin typeface="Bookman Old Style" pitchFamily="18" charset="0"/>
              </a:rPr>
              <a:t>утверждение в ГЭК.</a:t>
            </a:r>
          </a:p>
          <a:p>
            <a:pPr algn="ctr"/>
            <a:r>
              <a:rPr lang="ru-RU" sz="1600" b="1" dirty="0">
                <a:latin typeface="Bookman Old Style" pitchFamily="18" charset="0"/>
              </a:rPr>
              <a:t>В среднем 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>через 7 дней </a:t>
            </a:r>
            <a:r>
              <a:rPr lang="ru-RU" sz="1600" b="1" dirty="0">
                <a:latin typeface="Bookman Old Style" pitchFamily="18" charset="0"/>
              </a:rPr>
              <a:t>после рассмотрения </a:t>
            </a:r>
            <a:r>
              <a:rPr lang="ru-RU" sz="1600" b="1" dirty="0" smtClean="0">
                <a:latin typeface="Bookman Old Style" pitchFamily="18" charset="0"/>
              </a:rPr>
              <a:t>в КК апеллянт </a:t>
            </a:r>
            <a:r>
              <a:rPr lang="ru-RU" sz="1600" b="1" dirty="0">
                <a:latin typeface="Bookman Old Style" pitchFamily="18" charset="0"/>
              </a:rPr>
              <a:t>информируется о результатах через управление  образования своего города/района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72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"/>
            <a:ext cx="9389758" cy="68561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4227" y="332656"/>
            <a:ext cx="9238715" cy="432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Участие экспертов предметных комиссий (ПК) в проверке работ апеллянтов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 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15367" r="46555" b="8328"/>
          <a:stretch/>
        </p:blipFill>
        <p:spPr>
          <a:xfrm>
            <a:off x="19273" y="1093117"/>
            <a:ext cx="2192685" cy="25202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272" y="1268760"/>
            <a:ext cx="109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Narrow" pitchFamily="34" charset="0"/>
              </a:rPr>
              <a:t>Председатель КК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195736" y="2424877"/>
            <a:ext cx="1656184" cy="284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15367" r="46555" b="8328"/>
          <a:stretch/>
        </p:blipFill>
        <p:spPr>
          <a:xfrm flipH="1">
            <a:off x="3923927" y="1168954"/>
            <a:ext cx="2192685" cy="25560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20270" y="1308518"/>
            <a:ext cx="120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 Narrow" pitchFamily="34" charset="0"/>
              </a:rPr>
              <a:t>Председатель ПК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5696" y="1730424"/>
            <a:ext cx="2232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Комплект документов апеллянта, критерии оценивания, задания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5502237" y="2424877"/>
            <a:ext cx="1656184" cy="284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80" y="1539350"/>
            <a:ext cx="2500004" cy="24657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08304" y="138083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 Narrow" pitchFamily="34" charset="0"/>
              </a:rPr>
              <a:t>Эксперты ПК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36096" y="1770182"/>
            <a:ext cx="1722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Arial Narrow" pitchFamily="34" charset="0"/>
              </a:rPr>
              <a:t>Комплект документов апеллянта, критерии оценивания, задания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52936"/>
            <a:ext cx="1052006" cy="105200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99884"/>
            <a:ext cx="1052006" cy="10520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88" y="2708920"/>
            <a:ext cx="526003" cy="5260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86" y="3133967"/>
            <a:ext cx="591044" cy="591044"/>
          </a:xfrm>
          <a:prstGeom prst="rect">
            <a:avLst/>
          </a:prstGeom>
        </p:spPr>
      </p:pic>
      <p:sp>
        <p:nvSpPr>
          <p:cNvPr id="37" name="Стрелка вправо 36"/>
          <p:cNvSpPr/>
          <p:nvPr/>
        </p:nvSpPr>
        <p:spPr>
          <a:xfrm rot="7759665">
            <a:off x="7635360" y="3785039"/>
            <a:ext cx="578272" cy="284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6444208" y="414997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До начала заседания КК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47" y="4457755"/>
            <a:ext cx="1779985" cy="227541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948264" y="4869160"/>
            <a:ext cx="126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Заключение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эксперта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27" y="5820516"/>
            <a:ext cx="651321" cy="92823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17" y="1397655"/>
            <a:ext cx="1589103" cy="9872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99898"/>
            <a:ext cx="422159" cy="494167"/>
          </a:xfrm>
          <a:prstGeom prst="rect">
            <a:avLst/>
          </a:prstGeom>
        </p:spPr>
      </p:pic>
      <p:sp>
        <p:nvSpPr>
          <p:cNvPr id="46" name="Стрелка вправо 45"/>
          <p:cNvSpPr/>
          <p:nvPr/>
        </p:nvSpPr>
        <p:spPr>
          <a:xfrm rot="12395221">
            <a:off x="5368182" y="5095280"/>
            <a:ext cx="1326960" cy="284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7" b="4652"/>
          <a:stretch/>
        </p:blipFill>
        <p:spPr>
          <a:xfrm>
            <a:off x="2473076" y="3943087"/>
            <a:ext cx="2901702" cy="179016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87" y="4149978"/>
            <a:ext cx="1460820" cy="90753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51820" y="3751891"/>
            <a:ext cx="1905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itchFamily="34" charset="0"/>
              </a:rPr>
              <a:t>Заседание КК</a:t>
            </a:r>
            <a:endParaRPr lang="ru-RU" sz="1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3528" y="4149979"/>
            <a:ext cx="1966163" cy="1511270"/>
          </a:xfrm>
          <a:prstGeom prst="round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439651" y="4149979"/>
            <a:ext cx="17560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" dirty="0">
              <a:latin typeface="Arial Narrow" pitchFamily="34" charset="0"/>
            </a:endParaRPr>
          </a:p>
          <a:p>
            <a:pPr algn="ctr"/>
            <a:endParaRPr lang="ru-RU" sz="200" dirty="0" smtClean="0">
              <a:latin typeface="Arial Narrow" pitchFamily="34" charset="0"/>
            </a:endParaRPr>
          </a:p>
          <a:p>
            <a:pPr algn="ctr"/>
            <a:endParaRPr lang="ru-RU" sz="200" dirty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В случае возникновения вопросов эксперт дает разъяснения апеллянту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Результаты работы КК в 2015 году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9807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 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80782"/>
            <a:ext cx="77768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Количество апелляций о нарушении установленного порядка ГИА –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0</a:t>
            </a:r>
          </a:p>
          <a:p>
            <a:pPr algn="ctr"/>
            <a:r>
              <a:rPr lang="ru-RU" sz="2800" dirty="0" smtClean="0">
                <a:latin typeface="Arial Narrow" pitchFamily="34" charset="0"/>
              </a:rPr>
              <a:t>Количество апелляций о несогласии с выставленными баллами (ЕГЭ) –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35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361328"/>
            <a:ext cx="1815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0608" y="4437112"/>
            <a:ext cx="1931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Arial Narrow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11960" y="2996952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9592" y="370455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Наибольшее количество апелляций: </a:t>
            </a:r>
            <a:r>
              <a:rPr lang="ru-RU" sz="2000" dirty="0" smtClean="0">
                <a:latin typeface="Arial Narrow" pitchFamily="34" charset="0"/>
              </a:rPr>
              <a:t>по математике -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13</a:t>
            </a:r>
          </a:p>
          <a:p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                                                                   по обществознанию – 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8</a:t>
            </a:r>
          </a:p>
          <a:p>
            <a:endParaRPr lang="ru-RU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ru-RU" sz="2000" b="1" dirty="0" smtClean="0">
                <a:latin typeface="Arial Narrow" pitchFamily="34" charset="0"/>
              </a:rPr>
              <a:t>Всего удовлетворено с повышением балла: </a:t>
            </a:r>
            <a:r>
              <a:rPr lang="ru-RU" sz="2000" dirty="0" smtClean="0">
                <a:latin typeface="Arial Narrow" pitchFamily="34" charset="0"/>
              </a:rPr>
              <a:t>по математике – </a:t>
            </a:r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  <a:p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                                                                                 по географии – </a:t>
            </a:r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</a:p>
          <a:p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                                                                                 по обществознанию – </a:t>
            </a:r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</a:p>
          <a:p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                                                                                 по истории – </a:t>
            </a:r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</a:p>
          <a:p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000" dirty="0" smtClean="0">
                <a:latin typeface="Arial Narrow" pitchFamily="34" charset="0"/>
              </a:rPr>
              <a:t>                                                                                 по английскому языку – </a:t>
            </a:r>
            <a:r>
              <a:rPr lang="ru-RU" sz="2000" dirty="0" smtClean="0">
                <a:solidFill>
                  <a:srgbClr val="FF0000"/>
                </a:solidFill>
                <a:latin typeface="Arial Narrow" pitchFamily="34" charset="0"/>
              </a:rPr>
              <a:t>1 </a:t>
            </a:r>
            <a:r>
              <a:rPr lang="ru-RU" sz="2000" dirty="0" smtClean="0">
                <a:latin typeface="Arial Narrow" pitchFamily="34" charset="0"/>
              </a:rPr>
              <a:t>                                 </a:t>
            </a: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436</Words>
  <Application>Microsoft Office PowerPoint</Application>
  <PresentationFormat>Экран (4:3)</PresentationFormat>
  <Paragraphs>92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Ознакомление с результатами ЕГЭ, порядок подачи апелляций, работа конфликтной комиссии</vt:lpstr>
      <vt:lpstr>  Порядок ознакомления с  результатами ЕГЭ</vt:lpstr>
      <vt:lpstr>Сервис предварительного просмотра результатов ЕГЭ</vt:lpstr>
      <vt:lpstr>Подача апелляций</vt:lpstr>
      <vt:lpstr>Подача апелляции о нарушении установленного порядка ГИА  </vt:lpstr>
      <vt:lpstr>Подача апелляции о несогласии с выставленными баллами</vt:lpstr>
      <vt:lpstr>Порядок рассмотрения апелляций и оповещение о результатах заседания конфликтной комиссии (КК)</vt:lpstr>
      <vt:lpstr>Участие экспертов предметных комиссий (ПК) в проверке работ апеллянтов</vt:lpstr>
      <vt:lpstr>Результаты работы КК в 2015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Ирина Александровна</dc:creator>
  <cp:lastModifiedBy>Смирнова Ирина Александровна</cp:lastModifiedBy>
  <cp:revision>78</cp:revision>
  <cp:lastPrinted>2016-02-02T12:00:26Z</cp:lastPrinted>
  <dcterms:created xsi:type="dcterms:W3CDTF">2016-01-19T07:40:48Z</dcterms:created>
  <dcterms:modified xsi:type="dcterms:W3CDTF">2016-02-18T08:55:56Z</dcterms:modified>
</cp:coreProperties>
</file>